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2"/>
  </p:notesMasterIdLst>
  <p:handoutMasterIdLst>
    <p:handoutMasterId r:id="rId53"/>
  </p:handoutMasterIdLst>
  <p:sldIdLst>
    <p:sldId id="455" r:id="rId4"/>
    <p:sldId id="453" r:id="rId5"/>
    <p:sldId id="508" r:id="rId6"/>
    <p:sldId id="524" r:id="rId7"/>
    <p:sldId id="502" r:id="rId8"/>
    <p:sldId id="556" r:id="rId9"/>
    <p:sldId id="538" r:id="rId10"/>
    <p:sldId id="539" r:id="rId11"/>
    <p:sldId id="540" r:id="rId12"/>
    <p:sldId id="541" r:id="rId13"/>
    <p:sldId id="555" r:id="rId14"/>
    <p:sldId id="511" r:id="rId15"/>
    <p:sldId id="514" r:id="rId16"/>
    <p:sldId id="515" r:id="rId17"/>
    <p:sldId id="517" r:id="rId18"/>
    <p:sldId id="513" r:id="rId19"/>
    <p:sldId id="518" r:id="rId20"/>
    <p:sldId id="519" r:id="rId21"/>
    <p:sldId id="522" r:id="rId22"/>
    <p:sldId id="523" r:id="rId23"/>
    <p:sldId id="521" r:id="rId24"/>
    <p:sldId id="503" r:id="rId25"/>
    <p:sldId id="525" r:id="rId26"/>
    <p:sldId id="527" r:id="rId27"/>
    <p:sldId id="528" r:id="rId28"/>
    <p:sldId id="529" r:id="rId29"/>
    <p:sldId id="530" r:id="rId30"/>
    <p:sldId id="531" r:id="rId31"/>
    <p:sldId id="532" r:id="rId32"/>
    <p:sldId id="533" r:id="rId33"/>
    <p:sldId id="534" r:id="rId34"/>
    <p:sldId id="535" r:id="rId35"/>
    <p:sldId id="554" r:id="rId36"/>
    <p:sldId id="543" r:id="rId37"/>
    <p:sldId id="544" r:id="rId38"/>
    <p:sldId id="545" r:id="rId39"/>
    <p:sldId id="542" r:id="rId40"/>
    <p:sldId id="546" r:id="rId41"/>
    <p:sldId id="547" r:id="rId42"/>
    <p:sldId id="553" r:id="rId43"/>
    <p:sldId id="548" r:id="rId44"/>
    <p:sldId id="549" r:id="rId45"/>
    <p:sldId id="550" r:id="rId46"/>
    <p:sldId id="526" r:id="rId47"/>
    <p:sldId id="463" r:id="rId48"/>
    <p:sldId id="551" r:id="rId49"/>
    <p:sldId id="552" r:id="rId50"/>
    <p:sldId id="456" r:id="rId51"/>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0" autoAdjust="0"/>
    <p:restoredTop sz="80952" autoAdjust="0"/>
  </p:normalViewPr>
  <p:slideViewPr>
    <p:cSldViewPr>
      <p:cViewPr varScale="1">
        <p:scale>
          <a:sx n="102" d="100"/>
          <a:sy n="102" d="100"/>
        </p:scale>
        <p:origin x="1744" y="184"/>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2023/5/26</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2023/5/26</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21</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23</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46</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47</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17474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microsoft.com/office/2017/06/relationships/model3d" Target="../media/model3d1.glb"/><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6.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方法流程（</a:t>
            </a:r>
            <a:r>
              <a:rPr lang="en-US" altLang="zh-CN" dirty="0"/>
              <a:t>Pipeline</a:t>
            </a:r>
            <a:r>
              <a:rPr lang="zh-CN" altLang="en-US" dirty="0"/>
              <a:t>）</a:t>
            </a:r>
            <a:endParaRPr lang="en-US" altLang="zh-CN" dirty="0"/>
          </a:p>
        </p:txBody>
      </p:sp>
      <p:pic>
        <p:nvPicPr>
          <p:cNvPr id="3" name="Picture 2" descr="A picture containing screenshot&#10;&#10;Description automatically generated">
            <a:extLst>
              <a:ext uri="{FF2B5EF4-FFF2-40B4-BE49-F238E27FC236}">
                <a16:creationId xmlns:a16="http://schemas.microsoft.com/office/drawing/2014/main" id="{AAA59D79-BC71-44DF-DC0D-815D932F993D}"/>
              </a:ext>
            </a:extLst>
          </p:cNvPr>
          <p:cNvPicPr>
            <a:picLocks noChangeAspect="1"/>
          </p:cNvPicPr>
          <p:nvPr/>
        </p:nvPicPr>
        <p:blipFill>
          <a:blip r:embed="rId2"/>
          <a:stretch>
            <a:fillRect/>
          </a:stretch>
        </p:blipFill>
        <p:spPr>
          <a:xfrm>
            <a:off x="193486" y="1433400"/>
            <a:ext cx="11805027" cy="3304221"/>
          </a:xfrm>
          <a:prstGeom prst="rect">
            <a:avLst/>
          </a:prstGeom>
        </p:spPr>
      </p:pic>
      <p:sp>
        <p:nvSpPr>
          <p:cNvPr id="4" name="TextBox 3">
            <a:extLst>
              <a:ext uri="{FF2B5EF4-FFF2-40B4-BE49-F238E27FC236}">
                <a16:creationId xmlns:a16="http://schemas.microsoft.com/office/drawing/2014/main" id="{70A11317-1DEA-0CAD-1702-A729BE0F2897}"/>
              </a:ext>
            </a:extLst>
          </p:cNvPr>
          <p:cNvSpPr txBox="1"/>
          <p:nvPr/>
        </p:nvSpPr>
        <p:spPr>
          <a:xfrm>
            <a:off x="1271464" y="4632337"/>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发出确认信号</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（快速两次眨眼）以选中头动向前射线击中的目标对象</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IDLE</a:t>
            </a:r>
          </a:p>
        </p:txBody>
      </p:sp>
      <p:sp>
        <p:nvSpPr>
          <p:cNvPr id="5" name="TextBox 4">
            <a:extLst>
              <a:ext uri="{FF2B5EF4-FFF2-40B4-BE49-F238E27FC236}">
                <a16:creationId xmlns:a16="http://schemas.microsoft.com/office/drawing/2014/main" id="{0C48CE79-CB36-0D89-CAFB-2C114932EADA}"/>
              </a:ext>
            </a:extLst>
          </p:cNvPr>
          <p:cNvSpPr txBox="1"/>
          <p:nvPr/>
        </p:nvSpPr>
        <p:spPr>
          <a:xfrm>
            <a:off x="4223792" y="4635691"/>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在</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“四叶草”操纵模式选择菜单对应区域驻留凝视一定时间，至确认进度满后进入对应的操纵模式（在此以空间缩放为例）</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
        <p:nvSpPr>
          <p:cNvPr id="6" name="TextBox 5">
            <a:extLst>
              <a:ext uri="{FF2B5EF4-FFF2-40B4-BE49-F238E27FC236}">
                <a16:creationId xmlns:a16="http://schemas.microsoft.com/office/drawing/2014/main" id="{9CCB71E4-98D1-9217-5A7D-07A1F1180630}"/>
              </a:ext>
            </a:extLst>
          </p:cNvPr>
          <p:cNvSpPr txBox="1"/>
          <p:nvPr/>
        </p:nvSpPr>
        <p:spPr>
          <a:xfrm>
            <a:off x="7104112" y="4632337"/>
            <a:ext cx="2232248" cy="2031325"/>
          </a:xfrm>
          <a:prstGeom prst="rect">
            <a:avLst/>
          </a:prstGeom>
          <a:solidFill>
            <a:schemeClr val="bg1"/>
          </a:solidFill>
        </p:spPr>
        <p:txBody>
          <a:bodyPr wrap="square" rtlCol="0" anchor="t">
            <a:spAutoFit/>
          </a:bodyPr>
          <a:lstStyle/>
          <a:p>
            <a:pPr algn="ctr"/>
            <a:r>
              <a:rPr lang="zh-CN" altLang="en-CN" sz="1400" dirty="0">
                <a:solidFill>
                  <a:schemeClr val="bg1">
                    <a:lumMod val="50000"/>
                  </a:schemeClr>
                </a:solidFill>
                <a:latin typeface="Cambria Math" panose="02040503050406030204" pitchFamily="18" charset="0"/>
                <a:ea typeface="+mn-ea"/>
                <a:cs typeface="Cambria Math" panose="02040503050406030204" pitchFamily="18" charset="0"/>
              </a:rPr>
              <a:t>对</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对象进行具体操纵，在操纵结束后通过发出确认信号（快速两次眨眼）以确认操纵结果并返回</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OBJECT_RESCALING</a:t>
            </a:r>
          </a:p>
        </p:txBody>
      </p:sp>
      <p:sp>
        <p:nvSpPr>
          <p:cNvPr id="8" name="TextBox 7">
            <a:extLst>
              <a:ext uri="{FF2B5EF4-FFF2-40B4-BE49-F238E27FC236}">
                <a16:creationId xmlns:a16="http://schemas.microsoft.com/office/drawing/2014/main" id="{257CC6B5-535E-6331-B263-5612363FEDDE}"/>
              </a:ext>
            </a:extLst>
          </p:cNvPr>
          <p:cNvSpPr txBox="1"/>
          <p:nvPr/>
        </p:nvSpPr>
        <p:spPr>
          <a:xfrm>
            <a:off x="9912424" y="4632337"/>
            <a:ext cx="1800200"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返回到</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“四叶草”菜单，在此用户可以继续选择对该对象进行接下来的操纵，也可以通过选择“</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CANCEL</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”退回到</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IDLE</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状态</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Tree>
    <p:extLst>
      <p:ext uri="{BB962C8B-B14F-4D97-AF65-F5344CB8AC3E}">
        <p14:creationId xmlns:p14="http://schemas.microsoft.com/office/powerpoint/2010/main" val="123372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877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3266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221137" y="1361492"/>
            <a:ext cx="374974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“四叶草”操纵模式选择菜单出现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401817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每名参试者将分两次完成同样的一个任务，系统随机在某一次引入优化</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0D630D96-D9A2-F289-A42F-62598541214D}"/>
              </a:ext>
            </a:extLst>
          </p:cNvPr>
          <p:cNvGrpSpPr/>
          <p:nvPr/>
        </p:nvGrpSpPr>
        <p:grpSpPr>
          <a:xfrm>
            <a:off x="551384" y="1124744"/>
            <a:ext cx="11089232" cy="5273952"/>
            <a:chOff x="551384" y="1124744"/>
            <a:chExt cx="11089232" cy="5273952"/>
          </a:xfrm>
        </p:grpSpPr>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86544"/>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827523"/>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207634"/>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539412"/>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540225"/>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412776"/>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4942909"/>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4942909"/>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4797152"/>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
        <p:nvSpPr>
          <p:cNvPr id="5" name="TextBox 4">
            <a:extLst>
              <a:ext uri="{FF2B5EF4-FFF2-40B4-BE49-F238E27FC236}">
                <a16:creationId xmlns:a16="http://schemas.microsoft.com/office/drawing/2014/main" id="{C07761E2-0FE9-62DF-C29E-E34D031CADCD}"/>
              </a:ext>
            </a:extLst>
          </p:cNvPr>
          <p:cNvSpPr txBox="1"/>
          <p:nvPr/>
        </p:nvSpPr>
        <p:spPr>
          <a:xfrm>
            <a:off x="2315579" y="5805264"/>
            <a:ext cx="7560840" cy="646331"/>
          </a:xfrm>
          <a:prstGeom prst="rect">
            <a:avLst/>
          </a:prstGeom>
          <a:solidFill>
            <a:schemeClr val="bg1">
              <a:lumMod val="85000"/>
            </a:schemeClr>
          </a:solidFill>
        </p:spPr>
        <p:txBody>
          <a:bodyPr wrap="square" rtlCol="0">
            <a:spAutoFit/>
          </a:bodyPr>
          <a:lstStyle/>
          <a:p>
            <a:pPr algn="ctr"/>
            <a:r>
              <a:rPr lang="en-US" sz="1800" dirty="0">
                <a:effectLst/>
                <a:latin typeface="TimesNewRomanPSMT"/>
              </a:rPr>
              <a:t>C. Liu, A. </a:t>
            </a:r>
            <a:r>
              <a:rPr lang="en-US" sz="1800" dirty="0" err="1">
                <a:effectLst/>
                <a:latin typeface="TimesNewRomanPSMT"/>
              </a:rPr>
              <a:t>Plopski</a:t>
            </a:r>
            <a:r>
              <a:rPr lang="en-US" sz="1800" dirty="0">
                <a:effectLst/>
                <a:latin typeface="TimesNewRomanPSMT"/>
              </a:rPr>
              <a:t>, J. </a:t>
            </a:r>
            <a:r>
              <a:rPr lang="en-US" sz="1800" dirty="0" err="1">
                <a:effectLst/>
                <a:latin typeface="TimesNewRomanPSMT"/>
              </a:rPr>
              <a:t>Orlosky</a:t>
            </a:r>
            <a:r>
              <a:rPr lang="en-US" sz="1800" dirty="0">
                <a:effectLst/>
                <a:latin typeface="TimesNewRomanPSMT"/>
              </a:rPr>
              <a:t>. </a:t>
            </a:r>
            <a:r>
              <a:rPr lang="en-US" sz="1800" dirty="0" err="1">
                <a:effectLst/>
                <a:latin typeface="TimesNewRomanPSMT"/>
              </a:rPr>
              <a:t>Orthogaze</a:t>
            </a:r>
            <a:r>
              <a:rPr lang="en-US" sz="1800" dirty="0">
                <a:effectLst/>
                <a:latin typeface="TimesNewRomanPSMT"/>
              </a:rPr>
              <a:t>: Gaze­</a:t>
            </a:r>
            <a:r>
              <a:rPr lang="en-US" altLang="zh-CN" sz="1800" dirty="0">
                <a:effectLst/>
                <a:latin typeface="TimesNewRomanPSMT"/>
              </a:rPr>
              <a:t>-</a:t>
            </a:r>
            <a:r>
              <a:rPr lang="en-US" sz="1800" dirty="0">
                <a:effectLst/>
                <a:latin typeface="TimesNewRomanPSMT"/>
              </a:rPr>
              <a:t>based three­</a:t>
            </a:r>
            <a:r>
              <a:rPr lang="en-US" altLang="zh-CN" sz="1800" dirty="0">
                <a:effectLst/>
                <a:latin typeface="TimesNewRomanPSMT"/>
              </a:rPr>
              <a:t>-</a:t>
            </a:r>
            <a:r>
              <a:rPr lang="en-US" sz="1800" dirty="0">
                <a:effectLst/>
                <a:latin typeface="TimesNewRomanPSMT"/>
              </a:rPr>
              <a:t>dimensional object manipu­lation using orthogonal planes[J]. Computers &amp; Graphics, 2020.</a:t>
            </a:r>
            <a:endParaRPr lang="en-US" dirty="0">
              <a:effectLst/>
            </a:endParaRPr>
          </a:p>
        </p:txBody>
      </p:sp>
    </p:spTree>
    <p:extLst>
      <p:ext uri="{BB962C8B-B14F-4D97-AF65-F5344CB8AC3E}">
        <p14:creationId xmlns:p14="http://schemas.microsoft.com/office/powerpoint/2010/main" val="112024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grpSp>
        <p:nvGrpSpPr>
          <p:cNvPr id="5" name="Group 4">
            <a:extLst>
              <a:ext uri="{FF2B5EF4-FFF2-40B4-BE49-F238E27FC236}">
                <a16:creationId xmlns:a16="http://schemas.microsoft.com/office/drawing/2014/main" id="{BE81B294-29B3-8675-1268-AD95B1E9A782}"/>
              </a:ext>
            </a:extLst>
          </p:cNvPr>
          <p:cNvGrpSpPr/>
          <p:nvPr/>
        </p:nvGrpSpPr>
        <p:grpSpPr>
          <a:xfrm>
            <a:off x="1919536" y="1700808"/>
            <a:ext cx="8705858" cy="4680520"/>
            <a:chOff x="2125000" y="1700808"/>
            <a:chExt cx="8705858" cy="4680520"/>
          </a:xfrm>
        </p:grpSpPr>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783418" y="1700808"/>
              <a:ext cx="6578600" cy="2095500"/>
            </a:xfrm>
            <a:prstGeom prst="rect">
              <a:avLst/>
            </a:prstGeom>
          </p:spPr>
        </p:pic>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BD2CD0F6-B60A-08BF-D998-DEC0BB4BB9F3}"/>
                    </a:ext>
                  </a:extLst>
                </p:cNvPr>
                <p:cNvSpPr txBox="1"/>
                <p:nvPr/>
              </p:nvSpPr>
              <p:spPr>
                <a:xfrm>
                  <a:off x="2125000" y="4011600"/>
                  <a:ext cx="7848872" cy="1477328"/>
                </a:xfrm>
                <a:prstGeom prst="rect">
                  <a:avLst/>
                </a:prstGeom>
                <a:solidFill>
                  <a:schemeClr val="bg1"/>
                </a:solidFill>
              </p:spPr>
              <p:txBody>
                <a:bodyPr wrap="square">
                  <a:spAutoFit/>
                </a:bodyPr>
                <a:lstStyle/>
                <a:p>
                  <a:r>
                    <a:rPr lang="en-US" b="1" dirty="0" err="1">
                      <a:solidFill>
                        <a:schemeClr val="bg1">
                          <a:lumMod val="50000"/>
                        </a:schemeClr>
                      </a:solidFill>
                      <a:effectLst/>
                      <a:latin typeface="Yuanti TC" panose="02010600040101010101" pitchFamily="2" charset="-120"/>
                      <a:ea typeface="Yuanti TC" panose="02010600040101010101" pitchFamily="2" charset="-120"/>
                    </a:rPr>
                    <a:t>一个判断依据</a:t>
                  </a:r>
                  <a:r>
                    <a:rPr lang="zh-CN" altLang="en-US" b="1" dirty="0">
                      <a:solidFill>
                        <a:schemeClr val="bg1">
                          <a:lumMod val="50000"/>
                        </a:schemeClr>
                      </a:solidFill>
                      <a:effectLst/>
                      <a:latin typeface="Yuanti TC" panose="02010600040101010101" pitchFamily="2" charset="-120"/>
                      <a:ea typeface="Yuanti TC" panose="02010600040101010101" pitchFamily="2" charset="-120"/>
                    </a:rPr>
                    <a:t>：</a:t>
                  </a:r>
                  <a:endParaRPr lang="en-US" altLang="zh-CN" b="1" dirty="0">
                    <a:solidFill>
                      <a:schemeClr val="bg1">
                        <a:lumMod val="50000"/>
                      </a:schemeClr>
                    </a:solidFill>
                    <a:effectLst/>
                    <a:latin typeface="Yuanti TC" panose="02010600040101010101" pitchFamily="2" charset="-120"/>
                    <a:ea typeface="Yuanti TC" panose="02010600040101010101" pitchFamily="2" charset="-120"/>
                  </a:endParaRPr>
                </a:p>
                <a:p>
                  <a:r>
                    <a:rPr lang="zh-CN" altLang="en-US" b="1" dirty="0">
                      <a:solidFill>
                        <a:schemeClr val="bg1">
                          <a:lumMod val="50000"/>
                        </a:schemeClr>
                      </a:solidFill>
                      <a:latin typeface="Yuanti TC" panose="02010600040101010101" pitchFamily="2" charset="-120"/>
                      <a:ea typeface="Yuanti TC" panose="02010600040101010101" pitchFamily="2" charset="-120"/>
                    </a:rPr>
                    <a:t>如果方法易于学习，那么</a:t>
                  </a:r>
                  <a:r>
                    <a:rPr lang="en-US" altLang="zh-CN" b="1" dirty="0">
                      <a:solidFill>
                        <a:schemeClr val="bg1">
                          <a:lumMod val="50000"/>
                        </a:schemeClr>
                      </a:solidFill>
                      <a:latin typeface="Yuanti TC" panose="02010600040101010101" pitchFamily="2" charset="-120"/>
                      <a:ea typeface="Yuanti TC" panose="02010600040101010101" pitchFamily="2" charset="-120"/>
                    </a:rPr>
                    <a:t>VR</a:t>
                  </a:r>
                  <a:r>
                    <a:rPr lang="zh-CN" altLang="en-US" b="1" dirty="0">
                      <a:solidFill>
                        <a:schemeClr val="bg1">
                          <a:lumMod val="50000"/>
                        </a:schemeClr>
                      </a:solidFill>
                      <a:latin typeface="Yuanti TC" panose="02010600040101010101" pitchFamily="2" charset="-120"/>
                      <a:ea typeface="Yuanti TC" panose="02010600040101010101" pitchFamily="2" charset="-120"/>
                    </a:rPr>
                    <a:t>经验的不同不会造成产出结果的显著差异。</a:t>
                  </a:r>
                  <a:endParaRPr lang="en-US" altLang="zh-CN" b="1" dirty="0">
                    <a:solidFill>
                      <a:schemeClr val="bg1">
                        <a:lumMod val="50000"/>
                      </a:schemeClr>
                    </a:solidFill>
                    <a:latin typeface="Yuanti TC" panose="02010600040101010101" pitchFamily="2" charset="-120"/>
                    <a:ea typeface="Yuanti TC" panose="02010600040101010101" pitchFamily="2" charset="-120"/>
                  </a:endParaRPr>
                </a:p>
                <a:p>
                  <a:endParaRPr lang="en-US" dirty="0">
                    <a:effectLst/>
                    <a:latin typeface="Yuanti TC" panose="02010600040101010101" pitchFamily="2" charset="-120"/>
                    <a:ea typeface="Yuanti TC" panose="02010600040101010101" pitchFamily="2" charset="-120"/>
                  </a:endParaRPr>
                </a:p>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2125000" y="4011600"/>
                  <a:ext cx="7848872" cy="1477328"/>
                </a:xfrm>
                <a:prstGeom prst="rect">
                  <a:avLst/>
                </a:prstGeom>
                <a:blipFill>
                  <a:blip r:embed="rId4"/>
                  <a:stretch>
                    <a:fillRect l="-809" t="-1695" b="-5085"/>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2125000" y="5704220"/>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17574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en-US" altLang="zh-CN" dirty="0"/>
              <a:t>“</a:t>
            </a:r>
            <a:r>
              <a:rPr lang="zh-CN" altLang="en-US" dirty="0"/>
              <a:t>四叶草</a:t>
            </a:r>
            <a:r>
              <a:rPr lang="en-US" altLang="zh-CN" dirty="0"/>
              <a:t>”</a:t>
            </a:r>
            <a:r>
              <a:rPr lang="zh-CN" altLang="en-US" dirty="0"/>
              <a:t>模式选择菜单</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24" name="Picture 23" descr="A picture containing circle, screenshot, text, clock&#10;&#10;Description automatically generated">
            <a:extLst>
              <a:ext uri="{FF2B5EF4-FFF2-40B4-BE49-F238E27FC236}">
                <a16:creationId xmlns:a16="http://schemas.microsoft.com/office/drawing/2014/main" id="{2DF431FD-1FA1-834C-131D-118489CBCE14}"/>
              </a:ext>
            </a:extLst>
          </p:cNvPr>
          <p:cNvPicPr>
            <a:picLocks noChangeAspect="1"/>
          </p:cNvPicPr>
          <p:nvPr/>
        </p:nvPicPr>
        <p:blipFill>
          <a:blip r:embed="rId3"/>
          <a:stretch>
            <a:fillRect/>
          </a:stretch>
        </p:blipFill>
        <p:spPr>
          <a:xfrm>
            <a:off x="3168158" y="1700808"/>
            <a:ext cx="5855683" cy="4588408"/>
          </a:xfrm>
          <a:prstGeom prst="rect">
            <a:avLst/>
          </a:prstGeom>
        </p:spPr>
      </p:pic>
    </p:spTree>
    <p:extLst>
      <p:ext uri="{BB962C8B-B14F-4D97-AF65-F5344CB8AC3E}">
        <p14:creationId xmlns:p14="http://schemas.microsoft.com/office/powerpoint/2010/main" val="58010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2001</TotalTime>
  <Words>3007</Words>
  <Application>Microsoft Macintosh PowerPoint</Application>
  <PresentationFormat>Widescreen</PresentationFormat>
  <Paragraphs>438</Paragraphs>
  <Slides>48</Slides>
  <Notes>44</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2995</cp:revision>
  <cp:lastPrinted>2017-04-03T03:42:00Z</cp:lastPrinted>
  <dcterms:created xsi:type="dcterms:W3CDTF">2014-10-19T13:03:00Z</dcterms:created>
  <dcterms:modified xsi:type="dcterms:W3CDTF">2023-05-26T15:45:25Z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